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6" r:id="rId2"/>
    <p:sldId id="260" r:id="rId3"/>
    <p:sldId id="261" r:id="rId4"/>
    <p:sldId id="262" r:id="rId5"/>
    <p:sldId id="263" r:id="rId6"/>
    <p:sldId id="267" r:id="rId7"/>
    <p:sldId id="268" r:id="rId8"/>
    <p:sldId id="269" r:id="rId9"/>
    <p:sldId id="272" r:id="rId10"/>
    <p:sldId id="270" r:id="rId11"/>
    <p:sldId id="271" r:id="rId12"/>
    <p:sldId id="273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D89E15D1-478F-47CD-A872-A5E630E96E8F}">
          <p14:sldIdLst>
            <p14:sldId id="266"/>
            <p14:sldId id="260"/>
            <p14:sldId id="261"/>
            <p14:sldId id="262"/>
            <p14:sldId id="263"/>
          </p14:sldIdLst>
        </p14:section>
        <p14:section name="Sekcja bez tytułu" id="{05A21105-055A-4FC4-8892-CE5A040C1754}">
          <p14:sldIdLst>
            <p14:sldId id="267"/>
            <p14:sldId id="268"/>
            <p14:sldId id="269"/>
            <p14:sldId id="272"/>
            <p14:sldId id="270"/>
            <p14:sldId id="271"/>
            <p14:sldId id="273"/>
            <p14:sldId id="274"/>
            <p14:sldId id="275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0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9FD3A-395E-4EA5-8C97-FE438F2E5D2C}" type="datetimeFigureOut">
              <a:rPr lang="en-GB" smtClean="0"/>
              <a:t>03/04/2025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81F64-8E45-4DAD-A246-14B451693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607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strzałka&#10;&#10;Opis wygenerowany automatycznie">
            <a:extLst>
              <a:ext uri="{FF2B5EF4-FFF2-40B4-BE49-F238E27FC236}">
                <a16:creationId xmlns:a16="http://schemas.microsoft.com/office/drawing/2014/main" id="{9FF153F4-F483-4FAF-AD74-E11A334EC3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62BABF1-9188-48E8-B7F7-F613C16AA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833" y="2001838"/>
            <a:ext cx="11511184" cy="1508124"/>
          </a:xfrm>
        </p:spPr>
        <p:txBody>
          <a:bodyPr anchor="b"/>
          <a:lstStyle>
            <a:lvl1pPr algn="ctr">
              <a:defRPr sz="6000"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763C0F4-9205-4D9A-995F-BF25ECFBE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833" y="3602038"/>
            <a:ext cx="1151118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C5DA79D-EDF9-4AD2-BC46-019BED55B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1833" y="6356349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41B57F6-2546-45E5-879F-0BA9712CC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490245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413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D8586DF-D136-4703-BF77-895AEB702A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33286" y="1270147"/>
            <a:ext cx="11020514" cy="4351338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0C73DC-A513-47B6-9DAB-51FC5F20B7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3286" y="6337537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41E988-FD2F-43AA-B244-DAC0578E9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389A2B13-2672-4FD7-91FB-CDB9D49FE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8641" y="18256"/>
            <a:ext cx="9485833" cy="662781"/>
          </a:xfrm>
        </p:spPr>
        <p:txBody>
          <a:bodyPr/>
          <a:lstStyle>
            <a:lvl1pPr>
              <a:defRPr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851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3FB6E34-3418-4ECF-BA1B-CA30746B55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03303"/>
            <a:ext cx="2628900" cy="5322384"/>
          </a:xfrm>
        </p:spPr>
        <p:txBody>
          <a:bodyPr vert="eaVert"/>
          <a:lstStyle>
            <a:lvl1pPr>
              <a:defRPr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F09019D-D4CA-4D6E-89DD-58671C0CC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33286" y="803303"/>
            <a:ext cx="8239214" cy="5322384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3FBDA0C-25F7-4758-B4ED-72429A77F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561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strzałka&#10;&#10;Opis wygenerowany automatycznie">
            <a:extLst>
              <a:ext uri="{FF2B5EF4-FFF2-40B4-BE49-F238E27FC236}">
                <a16:creationId xmlns:a16="http://schemas.microsoft.com/office/drawing/2014/main" id="{E8371BED-29A7-41E2-9B64-4A0F037E93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7031ED8-747F-4631-A828-359EAD9F2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87" y="1991169"/>
            <a:ext cx="11528276" cy="2135469"/>
          </a:xfrm>
        </p:spPr>
        <p:txBody>
          <a:bodyPr anchor="b"/>
          <a:lstStyle>
            <a:lvl1pPr>
              <a:defRPr sz="6000"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78E31BE-8BA2-406E-8EDF-C023B65BF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3287" y="4230536"/>
            <a:ext cx="11528276" cy="115331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AC6A63-24AB-4AFD-8C4A-AA6D10D87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3287" y="6352285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42C747D-33B4-4273-A236-B3CD09210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507336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49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235525-2367-4F1B-BAD0-AA6BDBAFB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8641" y="18256"/>
            <a:ext cx="9485833" cy="662781"/>
          </a:xfrm>
        </p:spPr>
        <p:txBody>
          <a:bodyPr/>
          <a:lstStyle>
            <a:lvl1pPr>
              <a:defRPr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28006E9-1E5D-4021-A625-797EB9874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287" y="1264778"/>
            <a:ext cx="11519730" cy="432252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CA01850-4710-4B47-AB20-91F59132D4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3287" y="6351528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AB30B5F-74FD-406E-8CE9-DA6B9DDB6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5579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390892-2FF0-4C76-872B-2D41A27E50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3286" y="1270147"/>
            <a:ext cx="5686514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01A130C-FAF0-4049-B3B3-7A826BAC6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502" y="1270147"/>
            <a:ext cx="5686514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AA9835F-BC96-4423-B812-F454E34981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328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87AC12-FAFC-49C0-9FA7-20B7EF48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24E34121-3502-46E5-9270-C70AB2A87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8641" y="18256"/>
            <a:ext cx="9485833" cy="662781"/>
          </a:xfrm>
        </p:spPr>
        <p:txBody>
          <a:bodyPr/>
          <a:lstStyle>
            <a:lvl1pPr>
              <a:defRPr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0692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BF9F676-978E-475B-B619-246A0C43A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740" y="1270962"/>
            <a:ext cx="567283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27F6A7A-B123-483F-88FA-0CC7CFD66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4740" y="2094874"/>
            <a:ext cx="5672835" cy="368458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0C4DDE7F-2BDD-4E9D-9309-A6B80317C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0274" y="1270962"/>
            <a:ext cx="5700773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A80CCA3-6CD2-40C0-9A25-A00D019B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0274" y="2094874"/>
            <a:ext cx="5700773" cy="368458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D7978EC-58AB-4FD7-9523-F66709AA64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4740" y="6343739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3E91931-EBE9-4D62-9465-90C9D6B84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544B57C2-BC9B-4BED-B69A-D1986B15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8641" y="18256"/>
            <a:ext cx="9485833" cy="662781"/>
          </a:xfrm>
        </p:spPr>
        <p:txBody>
          <a:bodyPr/>
          <a:lstStyle>
            <a:lvl1pPr>
              <a:defRPr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3167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CDE0C67-E11A-4C27-8210-BFC7A47FC4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3998" y="6356349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9413C8B-9D81-48A3-8A68-FE8C76F5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AB41BA3B-34E7-4101-91E4-D0DED3062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8641" y="18256"/>
            <a:ext cx="9485833" cy="662781"/>
          </a:xfrm>
        </p:spPr>
        <p:txBody>
          <a:bodyPr/>
          <a:lstStyle>
            <a:lvl1pPr>
              <a:defRPr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7173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BFCEFB5-FF7B-4B1C-BB46-CC8C898230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3998" y="6356349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B0C038B-289A-483B-9471-B56DDEDB3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2090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89A563-3241-4365-B7F9-EFFB427B9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452" y="987424"/>
            <a:ext cx="4446573" cy="1069975"/>
          </a:xfrm>
        </p:spPr>
        <p:txBody>
          <a:bodyPr anchor="b"/>
          <a:lstStyle>
            <a:lvl1pPr>
              <a:defRPr sz="3200"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752C67-990C-4A62-810C-4AB579055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683360" cy="4873625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B731F49-965D-4AF6-93F8-40DB48012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5452" y="2057400"/>
            <a:ext cx="4446573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32251BD-267D-41CB-8F77-425C9DE02C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5452" y="6356349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D5D94A8-2B14-46B8-9168-7EF8AB2DD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873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33243F-C154-41D5-8987-6C2FB6AC0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438" y="987424"/>
            <a:ext cx="4441587" cy="1069975"/>
          </a:xfrm>
        </p:spPr>
        <p:txBody>
          <a:bodyPr anchor="b"/>
          <a:lstStyle>
            <a:lvl1pPr>
              <a:defRPr sz="3200" b="1">
                <a:solidFill>
                  <a:srgbClr val="90082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70CA600-4193-4C6D-BAFE-6000BF94A0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678375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7BBC174-2E57-472B-BDD8-A300D7C65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0438" y="2057400"/>
            <a:ext cx="444158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9B6EB1-41DA-4506-B1FB-A9B894A3AF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0438" y="6346083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0E4EB3-DEF5-455F-BA09-6EFB30D8E2AE}" type="datetimeFigureOut">
              <a:rPr lang="pl-PL" smtClean="0"/>
              <a:pPr/>
              <a:t>03.04.2025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9E32DF3-2650-4702-A83A-D07DE9259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7690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02569B7-DAD3-4604-8783-AF2BB0BD6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DA0BE2-9D8B-42E8-BFF5-322659259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CFB388D-B4A4-4DDB-880C-2931EBC8F5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E4EB3-DEF5-455F-BA09-6EFB30D8E2AE}" type="datetimeFigureOut">
              <a:rPr lang="pl-PL" smtClean="0"/>
              <a:t>03.04.2025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340465D-1E21-48DA-854C-FD0CF3F58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5C1544C-FA8F-4E2F-85D0-C7106AD32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206BB-CB74-43B1-B331-FA3A1890EA87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14D74CA-9081-4D44-9E9E-CF7738E53E4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"/>
            <a:ext cx="12192002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8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AE24C-2DAC-4AEC-B204-30D9CEE36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408" y="2144488"/>
            <a:ext cx="11511184" cy="1508124"/>
          </a:xfrm>
        </p:spPr>
        <p:txBody>
          <a:bodyPr>
            <a:normAutofit fontScale="90000"/>
          </a:bodyPr>
          <a:lstStyle/>
          <a:p>
            <a:r>
              <a:rPr lang="pl-PL" dirty="0"/>
              <a:t>Ekstrakty roślinne przyszłością nowoczesnych preparatów biobójczych</a:t>
            </a:r>
            <a:endParaRPr lang="en-GB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69306948-CF5C-43E1-BEF2-91D20C27AC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40630" y="3830638"/>
            <a:ext cx="11510962" cy="1655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1900" b="1" dirty="0">
                <a:solidFill>
                  <a:srgbClr val="C00000"/>
                </a:solidFill>
                <a:effectLst/>
                <a:latin typeface="Activ"/>
                <a:ea typeface="Times New Roman" panose="02020603050405020304" pitchFamily="18" charset="0"/>
              </a:rPr>
              <a:t>Kucharski Łukasz</a:t>
            </a:r>
            <a:endParaRPr lang="pl-PL" sz="1600" b="1" dirty="0">
              <a:solidFill>
                <a:srgbClr val="C00000"/>
              </a:solidFill>
              <a:effectLst/>
              <a:latin typeface="Activ"/>
              <a:ea typeface="Times New Roman" panose="02020603050405020304" pitchFamily="18" charset="0"/>
            </a:endParaRPr>
          </a:p>
          <a:p>
            <a:pPr algn="ctr"/>
            <a:r>
              <a:rPr lang="pl-PL" sz="1600" i="1" baseline="30000" dirty="0">
                <a:effectLst/>
                <a:latin typeface="Activ"/>
                <a:ea typeface="Times New Roman" panose="02020603050405020304" pitchFamily="18" charset="0"/>
              </a:rPr>
              <a:t>1</a:t>
            </a:r>
            <a:r>
              <a:rPr lang="pl-PL" sz="1600" i="1" dirty="0">
                <a:effectLst/>
                <a:latin typeface="Activ"/>
                <a:ea typeface="Times New Roman" panose="02020603050405020304" pitchFamily="18" charset="0"/>
              </a:rPr>
              <a:t>Zakład Chemii Kosmetycznej i Farmaceutycznej, Pomorski Uniwersytet Medyczny w Szczecinie, </a:t>
            </a:r>
            <a:endParaRPr lang="pl-PL" sz="1600" dirty="0">
              <a:effectLst/>
              <a:latin typeface="Activ"/>
              <a:ea typeface="Times New Roman" panose="02020603050405020304" pitchFamily="18" charset="0"/>
            </a:endParaRPr>
          </a:p>
          <a:p>
            <a:pPr algn="ctr"/>
            <a:r>
              <a:rPr lang="pl-PL" sz="1600" i="1" dirty="0">
                <a:effectLst/>
                <a:latin typeface="Activ"/>
                <a:ea typeface="Times New Roman" panose="02020603050405020304" pitchFamily="18" charset="0"/>
              </a:rPr>
              <a:t>Ul. Powstanców Wielkopolskich 72, 70-110 Szczecin, Polska;</a:t>
            </a:r>
            <a:endParaRPr lang="pl-PL" sz="1600" dirty="0">
              <a:effectLst/>
              <a:latin typeface="Activ"/>
              <a:ea typeface="Times New Roman" panose="02020603050405020304" pitchFamily="18" charset="0"/>
            </a:endParaRPr>
          </a:p>
          <a:p>
            <a:pPr algn="ctr"/>
            <a:endParaRPr lang="pl-PL" sz="1600" b="1" i="1" dirty="0">
              <a:solidFill>
                <a:srgbClr val="002060"/>
              </a:solidFill>
              <a:effectLst/>
              <a:latin typeface="Activ"/>
              <a:ea typeface="Times New Roman" panose="02020603050405020304" pitchFamily="18" charset="0"/>
            </a:endParaRPr>
          </a:p>
          <a:p>
            <a:r>
              <a:rPr lang="en-US" sz="1600" b="1" i="1" dirty="0">
                <a:solidFill>
                  <a:srgbClr val="002060"/>
                </a:solidFill>
                <a:effectLst/>
                <a:latin typeface="Aktiv Grotesk Ex Thin" panose="020B0404020203020204"/>
                <a:ea typeface="Times New Roman" panose="02020603050405020304" pitchFamily="18" charset="0"/>
              </a:rPr>
              <a:t>e-mail: Lukasz.kucharski@pum.edu.pl</a:t>
            </a:r>
            <a:endParaRPr lang="pl-PL" sz="1600" b="1" dirty="0">
              <a:solidFill>
                <a:srgbClr val="002060"/>
              </a:solidFill>
              <a:effectLst/>
              <a:latin typeface="Activ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59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2C848F3-CBAB-423A-BBB3-B2872111402E}"/>
              </a:ext>
            </a:extLst>
          </p:cNvPr>
          <p:cNvSpPr txBox="1"/>
          <p:nvPr/>
        </p:nvSpPr>
        <p:spPr>
          <a:xfrm>
            <a:off x="3206704" y="189566"/>
            <a:ext cx="61293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Aktywność bakteriobójcza</a:t>
            </a: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E981302-A2EA-4B7F-A28F-562D6BC3BE32}"/>
              </a:ext>
            </a:extLst>
          </p:cNvPr>
          <p:cNvSpPr txBox="1"/>
          <p:nvPr/>
        </p:nvSpPr>
        <p:spPr>
          <a:xfrm>
            <a:off x="3048000" y="77434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C00000"/>
                </a:solidFill>
                <a:effectLst/>
              </a:rPr>
              <a:t>Preparat na bazie liści jeżyny „JEŻYNA”</a:t>
            </a:r>
            <a:endParaRPr lang="pl-PL" sz="2000" dirty="0"/>
          </a:p>
        </p:txBody>
      </p:sp>
      <p:graphicFrame>
        <p:nvGraphicFramePr>
          <p:cNvPr id="7" name="Symbol zastępczy zawartości 3">
            <a:extLst>
              <a:ext uri="{FF2B5EF4-FFF2-40B4-BE49-F238E27FC236}">
                <a16:creationId xmlns:a16="http://schemas.microsoft.com/office/drawing/2014/main" id="{0F01F1B8-D01C-4930-9BA8-57EDD556CC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962817"/>
              </p:ext>
            </p:extLst>
          </p:nvPr>
        </p:nvGraphicFramePr>
        <p:xfrm>
          <a:off x="1627934" y="1409077"/>
          <a:ext cx="8430112" cy="1757934"/>
        </p:xfrm>
        <a:graphic>
          <a:graphicData uri="http://schemas.openxmlformats.org/drawingml/2006/table">
            <a:tbl>
              <a:tblPr/>
              <a:tblGrid>
                <a:gridCol w="1045697">
                  <a:extLst>
                    <a:ext uri="{9D8B030D-6E8A-4147-A177-3AD203B41FA5}">
                      <a16:colId xmlns:a16="http://schemas.microsoft.com/office/drawing/2014/main" val="1648812358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val="3736127843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3032166743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3703259039"/>
                    </a:ext>
                  </a:extLst>
                </a:gridCol>
                <a:gridCol w="852170">
                  <a:extLst>
                    <a:ext uri="{9D8B030D-6E8A-4147-A177-3AD203B41FA5}">
                      <a16:colId xmlns:a16="http://schemas.microsoft.com/office/drawing/2014/main" val="1218649947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1500268763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141532392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1846899893"/>
                    </a:ext>
                  </a:extLst>
                </a:gridCol>
                <a:gridCol w="935990">
                  <a:extLst>
                    <a:ext uri="{9D8B030D-6E8A-4147-A177-3AD203B41FA5}">
                      <a16:colId xmlns:a16="http://schemas.microsoft.com/office/drawing/2014/main" val="3188334602"/>
                    </a:ext>
                  </a:extLst>
                </a:gridCol>
              </a:tblGrid>
              <a:tr h="0">
                <a:tc gridSpan="9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Procedura badania dla stężeń % (g/v)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903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095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276; 251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5,42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1,76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247;240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171; 189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5,26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1,92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254; 243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142; 138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:61; 75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4,83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2,35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85; 63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31; 26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2,87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30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4,31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&gt;7,08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R:&gt;7,08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&gt;7,08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&gt;7,08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&gt;7,08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534695"/>
                  </a:ext>
                </a:extLst>
              </a:tr>
            </a:tbl>
          </a:graphicData>
        </a:graphic>
      </p:graphicFrame>
      <p:sp>
        <p:nvSpPr>
          <p:cNvPr id="8" name="Prostokąt 7">
            <a:extLst>
              <a:ext uri="{FF2B5EF4-FFF2-40B4-BE49-F238E27FC236}">
                <a16:creationId xmlns:a16="http://schemas.microsoft.com/office/drawing/2014/main" id="{489ACDC1-A31E-4095-847C-3EC7717E85CC}"/>
              </a:ext>
            </a:extLst>
          </p:cNvPr>
          <p:cNvSpPr/>
          <p:nvPr/>
        </p:nvSpPr>
        <p:spPr>
          <a:xfrm>
            <a:off x="1808320" y="3167011"/>
            <a:ext cx="8926103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Działanie bakteriobójcze 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preparatu antymikrobiologicznego JEŻYNA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powierzchniach w warunkach ogólnego stosowania wobec szczepu </a:t>
            </a:r>
            <a:b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Pseudomonas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aeruginosa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warunkach brudnych  (t = 1 min)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9C3442E7-6577-4330-B45C-EFFBF89CAD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546092"/>
              </p:ext>
            </p:extLst>
          </p:nvPr>
        </p:nvGraphicFramePr>
        <p:xfrm>
          <a:off x="1627934" y="3732698"/>
          <a:ext cx="8419465" cy="1757934"/>
        </p:xfrm>
        <a:graphic>
          <a:graphicData uri="http://schemas.openxmlformats.org/drawingml/2006/table">
            <a:tbl>
              <a:tblPr/>
              <a:tblGrid>
                <a:gridCol w="1074933">
                  <a:extLst>
                    <a:ext uri="{9D8B030D-6E8A-4147-A177-3AD203B41FA5}">
                      <a16:colId xmlns:a16="http://schemas.microsoft.com/office/drawing/2014/main" val="4025729878"/>
                    </a:ext>
                  </a:extLst>
                </a:gridCol>
                <a:gridCol w="984618">
                  <a:extLst>
                    <a:ext uri="{9D8B030D-6E8A-4147-A177-3AD203B41FA5}">
                      <a16:colId xmlns:a16="http://schemas.microsoft.com/office/drawing/2014/main" val="737011286"/>
                    </a:ext>
                  </a:extLst>
                </a:gridCol>
                <a:gridCol w="894936">
                  <a:extLst>
                    <a:ext uri="{9D8B030D-6E8A-4147-A177-3AD203B41FA5}">
                      <a16:colId xmlns:a16="http://schemas.microsoft.com/office/drawing/2014/main" val="4095214978"/>
                    </a:ext>
                  </a:extLst>
                </a:gridCol>
                <a:gridCol w="895566">
                  <a:extLst>
                    <a:ext uri="{9D8B030D-6E8A-4147-A177-3AD203B41FA5}">
                      <a16:colId xmlns:a16="http://schemas.microsoft.com/office/drawing/2014/main" val="1569684435"/>
                    </a:ext>
                  </a:extLst>
                </a:gridCol>
                <a:gridCol w="847568">
                  <a:extLst>
                    <a:ext uri="{9D8B030D-6E8A-4147-A177-3AD203B41FA5}">
                      <a16:colId xmlns:a16="http://schemas.microsoft.com/office/drawing/2014/main" val="2061134379"/>
                    </a:ext>
                  </a:extLst>
                </a:gridCol>
                <a:gridCol w="930303">
                  <a:extLst>
                    <a:ext uri="{9D8B030D-6E8A-4147-A177-3AD203B41FA5}">
                      <a16:colId xmlns:a16="http://schemas.microsoft.com/office/drawing/2014/main" val="3035941423"/>
                    </a:ext>
                  </a:extLst>
                </a:gridCol>
                <a:gridCol w="930303">
                  <a:extLst>
                    <a:ext uri="{9D8B030D-6E8A-4147-A177-3AD203B41FA5}">
                      <a16:colId xmlns:a16="http://schemas.microsoft.com/office/drawing/2014/main" val="1509907433"/>
                    </a:ext>
                  </a:extLst>
                </a:gridCol>
                <a:gridCol w="930303">
                  <a:extLst>
                    <a:ext uri="{9D8B030D-6E8A-4147-A177-3AD203B41FA5}">
                      <a16:colId xmlns:a16="http://schemas.microsoft.com/office/drawing/2014/main" val="2168329072"/>
                    </a:ext>
                  </a:extLst>
                </a:gridCol>
                <a:gridCol w="930935">
                  <a:extLst>
                    <a:ext uri="{9D8B030D-6E8A-4147-A177-3AD203B41FA5}">
                      <a16:colId xmlns:a16="http://schemas.microsoft.com/office/drawing/2014/main" val="2190908902"/>
                    </a:ext>
                  </a:extLst>
                </a:gridCol>
              </a:tblGrid>
              <a:tr h="183020">
                <a:tc gridSpan="9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Procedura badania dla stężeń % (g/v)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6308288"/>
                  </a:ext>
                </a:extLst>
              </a:tr>
              <a:tr h="1919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619405"/>
                  </a:ext>
                </a:extLst>
              </a:tr>
              <a:tr h="12623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246; 237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5,38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&gt;100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1,84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217; 222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101; 112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5,03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100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2,19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232; 221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119; 127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88; 73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4,91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100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2,31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54; 62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6; 5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2,76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00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4,46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&gt;7,12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&gt;7,12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&gt;7,12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&gt;7,12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&gt;7,12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3078206"/>
                  </a:ext>
                </a:extLst>
              </a:tr>
            </a:tbl>
          </a:graphicData>
        </a:graphic>
      </p:graphicFrame>
      <p:sp>
        <p:nvSpPr>
          <p:cNvPr id="10" name="Prostokąt 9">
            <a:extLst>
              <a:ext uri="{FF2B5EF4-FFF2-40B4-BE49-F238E27FC236}">
                <a16:creationId xmlns:a16="http://schemas.microsoft.com/office/drawing/2014/main" id="{01C4D8A0-B05E-4100-9821-5C9E53CCEF38}"/>
              </a:ext>
            </a:extLst>
          </p:cNvPr>
          <p:cNvSpPr/>
          <p:nvPr/>
        </p:nvSpPr>
        <p:spPr>
          <a:xfrm>
            <a:off x="1529322" y="5509719"/>
            <a:ext cx="9286874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Działanie bakteriobójcze 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preparatu antymikrobiologicznego JEŻYNA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powierzchniach w warunkach ogólnego stosowania wobec szczepu </a:t>
            </a: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Staphylococcus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aureus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warunkach brudnych  (t = 1 min)</a:t>
            </a:r>
          </a:p>
        </p:txBody>
      </p:sp>
    </p:spTree>
    <p:extLst>
      <p:ext uri="{BB962C8B-B14F-4D97-AF65-F5344CB8AC3E}">
        <p14:creationId xmlns:p14="http://schemas.microsoft.com/office/powerpoint/2010/main" val="2472682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3EE7C50E-49DA-47BD-B3AD-7DF33E4BAE7E}"/>
              </a:ext>
            </a:extLst>
          </p:cNvPr>
          <p:cNvSpPr txBox="1"/>
          <p:nvPr/>
        </p:nvSpPr>
        <p:spPr>
          <a:xfrm>
            <a:off x="3206704" y="189566"/>
            <a:ext cx="61293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Aktywność bakteriobójcza</a:t>
            </a:r>
            <a:endParaRPr lang="pl-PL" sz="32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55333D8-15C5-4170-AC7C-52C3B1917DA9}"/>
              </a:ext>
            </a:extLst>
          </p:cNvPr>
          <p:cNvSpPr txBox="1"/>
          <p:nvPr/>
        </p:nvSpPr>
        <p:spPr>
          <a:xfrm>
            <a:off x="3048000" y="77434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C00000"/>
                </a:solidFill>
                <a:effectLst/>
              </a:rPr>
              <a:t>Preparat na bazie liści brzozy „BRZOZA”</a:t>
            </a:r>
            <a:endParaRPr lang="pl-PL" sz="2000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CC7E54E-27B2-4114-886D-7A13F0301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530915"/>
              </p:ext>
            </p:extLst>
          </p:nvPr>
        </p:nvGraphicFramePr>
        <p:xfrm>
          <a:off x="1608361" y="3920799"/>
          <a:ext cx="8419465" cy="1677924"/>
        </p:xfrm>
        <a:graphic>
          <a:graphicData uri="http://schemas.openxmlformats.org/drawingml/2006/table">
            <a:tbl>
              <a:tblPr/>
              <a:tblGrid>
                <a:gridCol w="1035050">
                  <a:extLst>
                    <a:ext uri="{9D8B030D-6E8A-4147-A177-3AD203B41FA5}">
                      <a16:colId xmlns:a16="http://schemas.microsoft.com/office/drawing/2014/main" val="3169498312"/>
                    </a:ext>
                  </a:extLst>
                </a:gridCol>
                <a:gridCol w="835660">
                  <a:extLst>
                    <a:ext uri="{9D8B030D-6E8A-4147-A177-3AD203B41FA5}">
                      <a16:colId xmlns:a16="http://schemas.microsoft.com/office/drawing/2014/main" val="1201893061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3016844369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62571696"/>
                    </a:ext>
                  </a:extLst>
                </a:gridCol>
                <a:gridCol w="935990">
                  <a:extLst>
                    <a:ext uri="{9D8B030D-6E8A-4147-A177-3AD203B41FA5}">
                      <a16:colId xmlns:a16="http://schemas.microsoft.com/office/drawing/2014/main" val="3431380179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1678069589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61987113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1338088844"/>
                    </a:ext>
                  </a:extLst>
                </a:gridCol>
                <a:gridCol w="935990">
                  <a:extLst>
                    <a:ext uri="{9D8B030D-6E8A-4147-A177-3AD203B41FA5}">
                      <a16:colId xmlns:a16="http://schemas.microsoft.com/office/drawing/2014/main" val="614423685"/>
                    </a:ext>
                  </a:extLst>
                </a:gridCol>
              </a:tblGrid>
              <a:tr h="0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Procedura badania dla stężeń % (g/v)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921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861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211; 193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11; 13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4,31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&gt;100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2,82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254;269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172;1 81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94; 61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4,25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90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&gt;2,88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138; 146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13; 11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3,15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3,98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72; 83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4; 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2,89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&gt;4,24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1; 2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&gt;7,03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&gt;7,03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&gt;7,03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&gt;7,03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&gt;7,03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2413583"/>
                  </a:ext>
                </a:extLst>
              </a:tr>
            </a:tbl>
          </a:graphicData>
        </a:graphic>
      </p:graphicFrame>
      <p:sp>
        <p:nvSpPr>
          <p:cNvPr id="7" name="Prostokąt 6">
            <a:extLst>
              <a:ext uri="{FF2B5EF4-FFF2-40B4-BE49-F238E27FC236}">
                <a16:creationId xmlns:a16="http://schemas.microsoft.com/office/drawing/2014/main" id="{37F22DD8-CC77-4A97-9BB3-94583B0310C4}"/>
              </a:ext>
            </a:extLst>
          </p:cNvPr>
          <p:cNvSpPr/>
          <p:nvPr/>
        </p:nvSpPr>
        <p:spPr>
          <a:xfrm>
            <a:off x="1254668" y="3001827"/>
            <a:ext cx="8926103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Działanie bakteriobójcze 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preparatu </a:t>
            </a:r>
            <a:r>
              <a:rPr lang="pl-PL" sz="1100" b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antymikrobiologicznego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BRZOZA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powierzchniach w warunkach ogólnego stosowania wobec szczepu </a:t>
            </a:r>
            <a:b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Pseudomonas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aeruginosa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warunkach brudnych  (t = 1 min)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01199415-6DEE-4A75-8113-B38E2490D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655930"/>
              </p:ext>
            </p:extLst>
          </p:nvPr>
        </p:nvGraphicFramePr>
        <p:xfrm>
          <a:off x="1608361" y="1243893"/>
          <a:ext cx="8419465" cy="1757934"/>
        </p:xfrm>
        <a:graphic>
          <a:graphicData uri="http://schemas.openxmlformats.org/drawingml/2006/table">
            <a:tbl>
              <a:tblPr/>
              <a:tblGrid>
                <a:gridCol w="1035050">
                  <a:extLst>
                    <a:ext uri="{9D8B030D-6E8A-4147-A177-3AD203B41FA5}">
                      <a16:colId xmlns:a16="http://schemas.microsoft.com/office/drawing/2014/main" val="1245373452"/>
                    </a:ext>
                  </a:extLst>
                </a:gridCol>
                <a:gridCol w="835660">
                  <a:extLst>
                    <a:ext uri="{9D8B030D-6E8A-4147-A177-3AD203B41FA5}">
                      <a16:colId xmlns:a16="http://schemas.microsoft.com/office/drawing/2014/main" val="2553072776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4202706814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331613424"/>
                    </a:ext>
                  </a:extLst>
                </a:gridCol>
                <a:gridCol w="935990">
                  <a:extLst>
                    <a:ext uri="{9D8B030D-6E8A-4147-A177-3AD203B41FA5}">
                      <a16:colId xmlns:a16="http://schemas.microsoft.com/office/drawing/2014/main" val="374344379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3385487118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1436560531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2445805473"/>
                    </a:ext>
                  </a:extLst>
                </a:gridCol>
                <a:gridCol w="935990">
                  <a:extLst>
                    <a:ext uri="{9D8B030D-6E8A-4147-A177-3AD203B41FA5}">
                      <a16:colId xmlns:a16="http://schemas.microsoft.com/office/drawing/2014/main" val="2965491992"/>
                    </a:ext>
                  </a:extLst>
                </a:gridCol>
              </a:tblGrid>
              <a:tr h="0">
                <a:tc gridSpan="9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Procedura badania dla stężeń % (g/v)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846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65434"/>
                  </a:ext>
                </a:extLst>
              </a:tr>
              <a:tr h="1014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161; 153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10; 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4,20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&gt;100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2,94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245; 237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123; 122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84; 91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4,09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100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3,05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115; 98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49; 58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5; 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3,03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4,11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74; 59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18; 23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2,82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4,32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8; 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&gt;7,04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&gt;7,04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1603104"/>
                  </a:ext>
                </a:extLst>
              </a:tr>
            </a:tbl>
          </a:graphicData>
        </a:graphic>
      </p:graphicFrame>
      <p:sp>
        <p:nvSpPr>
          <p:cNvPr id="9" name="Prostokąt 8">
            <a:extLst>
              <a:ext uri="{FF2B5EF4-FFF2-40B4-BE49-F238E27FC236}">
                <a16:creationId xmlns:a16="http://schemas.microsoft.com/office/drawing/2014/main" id="{36CEDC1B-2454-429E-BD0E-1247A513FA87}"/>
              </a:ext>
            </a:extLst>
          </p:cNvPr>
          <p:cNvSpPr/>
          <p:nvPr/>
        </p:nvSpPr>
        <p:spPr>
          <a:xfrm>
            <a:off x="1254668" y="5618875"/>
            <a:ext cx="9286874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Działanie bakteriobójcze 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preparatu </a:t>
            </a:r>
            <a:r>
              <a:rPr lang="pl-PL" sz="1100" b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antymikrobiologicznego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BRZOZA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powierzchniach w warunkach ogólnego stosowania wobec szczepu </a:t>
            </a: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Staphylococcus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aureus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warunkach brudnych  (t = 1 min)</a:t>
            </a:r>
          </a:p>
        </p:txBody>
      </p:sp>
    </p:spTree>
    <p:extLst>
      <p:ext uri="{BB962C8B-B14F-4D97-AF65-F5344CB8AC3E}">
        <p14:creationId xmlns:p14="http://schemas.microsoft.com/office/powerpoint/2010/main" val="1883925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FA7664FF-98A8-430B-8086-DD74A224FBD4}"/>
              </a:ext>
            </a:extLst>
          </p:cNvPr>
          <p:cNvSpPr txBox="1">
            <a:spLocks/>
          </p:cNvSpPr>
          <p:nvPr/>
        </p:nvSpPr>
        <p:spPr>
          <a:xfrm>
            <a:off x="3994523" y="137399"/>
            <a:ext cx="4013200" cy="836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4000" b="1" i="1" u="sng" dirty="0">
                <a:solidFill>
                  <a:schemeClr val="accent6">
                    <a:lumMod val="50000"/>
                  </a:schemeClr>
                </a:solidFill>
                <a:effectLst/>
              </a:rPr>
              <a:t>WNIOSKI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58D5B28-4B0B-4F30-B447-E688A3C24101}"/>
              </a:ext>
            </a:extLst>
          </p:cNvPr>
          <p:cNvSpPr/>
          <p:nvPr/>
        </p:nvSpPr>
        <p:spPr>
          <a:xfrm>
            <a:off x="983663" y="1263004"/>
            <a:ext cx="9584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Otrzymane n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  <a:effectLst/>
              </a:rPr>
              <a:t>a bazie liści maliny „</a:t>
            </a:r>
            <a:r>
              <a:rPr lang="pl-PL" sz="1600" b="1" dirty="0">
                <a:solidFill>
                  <a:schemeClr val="accent5">
                    <a:lumMod val="50000"/>
                  </a:schemeClr>
                </a:solidFill>
                <a:effectLst/>
              </a:rPr>
              <a:t>MALINA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  <a:effectLst/>
              </a:rPr>
              <a:t>” ,na bazie liści jeżyny „</a:t>
            </a:r>
            <a:r>
              <a:rPr lang="pl-PL" sz="1600" b="1" dirty="0">
                <a:solidFill>
                  <a:schemeClr val="accent5">
                    <a:lumMod val="50000"/>
                  </a:schemeClr>
                </a:solidFill>
                <a:effectLst/>
              </a:rPr>
              <a:t>JEŻYNA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  <a:effectLst/>
              </a:rPr>
              <a:t>”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oraz na bazie liści brzozy „</a:t>
            </a:r>
            <a:r>
              <a:rPr lang="pl-PL" sz="1600" b="1" dirty="0">
                <a:solidFill>
                  <a:schemeClr val="accent5">
                    <a:lumMod val="50000"/>
                  </a:schemeClr>
                </a:solidFill>
              </a:rPr>
              <a:t>BRZOZA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” preparaty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charakteryzują się właściwościami biobójczymi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ze względu na obecność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etanolu (który jest dobrze znaną substancją wykorzystywaną do eliminacji mikroorganizmów), jak i związków fenolowych o wysokim potencjale antyoksydacyjnym, który jednocześnie wzmacnia ich aktywność przeciwdrobnoustrojową.</a:t>
            </a:r>
          </a:p>
          <a:p>
            <a:pPr marL="342900" indent="-342900">
              <a:buFont typeface="+mj-lt"/>
              <a:buAutoNum type="arabicPeriod"/>
            </a:pPr>
            <a:endParaRPr lang="pl-PL" sz="16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rgbClr val="C00000"/>
                </a:solidFill>
                <a:latin typeface="+mn-lt"/>
              </a:rPr>
              <a:t>Metoda oznaczania aktywności antymikrobiologicznej wyraźnie wskazuje, że preparaty o obniżonej zawartości etanolu wykazują aktywność bakteriobójczą na powierzchniach i mogą być również stosowane do dezynfekcji dłoni . </a:t>
            </a:r>
          </a:p>
          <a:p>
            <a:pPr marL="342900" indent="-342900">
              <a:buFont typeface="+mj-lt"/>
              <a:buAutoNum type="arabicPeriod"/>
            </a:pPr>
            <a:endParaRPr lang="pl-PL" sz="1600" dirty="0">
              <a:solidFill>
                <a:srgbClr val="C00000"/>
              </a:solidFill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Naturalne preparaty mogą działać jako środki dezynfekujące w sektorze spożywczym, przemysłowym i domowym oraz w obiektach użyteczności publicznej. </a:t>
            </a:r>
          </a:p>
          <a:p>
            <a:pPr marL="342900" indent="-342900">
              <a:buFont typeface="+mj-lt"/>
              <a:buAutoNum type="arabicPeriod"/>
            </a:pPr>
            <a:endParaRPr lang="pl-PL" sz="1600" dirty="0">
              <a:solidFill>
                <a:srgbClr val="C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rgbClr val="C00000"/>
                </a:solidFill>
                <a:latin typeface="+mn-lt"/>
              </a:rPr>
              <a:t>Ponadto ich wysoki potencjał biologiczny i antyoksydacyjny stwarza możliwość wykorzystania naturalnych preparatów biobójczych w przemyśle farmaceutycznym.</a:t>
            </a:r>
          </a:p>
          <a:p>
            <a:pPr marL="342900" indent="-342900">
              <a:buFont typeface="+mj-lt"/>
              <a:buAutoNum type="arabicPeriod"/>
            </a:pPr>
            <a:endParaRPr lang="pl-PL" sz="1600" dirty="0">
              <a:solidFill>
                <a:srgbClr val="C00000"/>
              </a:solidFill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Dodatkowo Urząd Rejestracji Produktów Leczniczych, Wyrobów Medycznych i Produktów Biobójczych (Warszawa, Polska) wydał pozwolenia na stosowanie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tych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naturalnych produktów biobójczych.</a:t>
            </a:r>
          </a:p>
          <a:p>
            <a:pPr marL="342900" indent="-342900">
              <a:buFont typeface="+mj-lt"/>
              <a:buAutoNum type="arabicPeriod"/>
            </a:pPr>
            <a:endParaRPr lang="pl-PL" sz="160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4010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B2C7A989-B7DF-40F3-B35A-6F51803C09AD}"/>
              </a:ext>
            </a:extLst>
          </p:cNvPr>
          <p:cNvSpPr txBox="1">
            <a:spLocks/>
          </p:cNvSpPr>
          <p:nvPr/>
        </p:nvSpPr>
        <p:spPr>
          <a:xfrm>
            <a:off x="4169335" y="145804"/>
            <a:ext cx="4013200" cy="836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r>
              <a:rPr lang="pl-PL" sz="4000" b="1" i="1" u="sng" dirty="0">
                <a:solidFill>
                  <a:srgbClr val="002060"/>
                </a:solidFill>
                <a:effectLst/>
              </a:rPr>
              <a:t>LITERATURA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CD43EB3-0755-49D2-ACF8-3A55DE97223D}"/>
              </a:ext>
            </a:extLst>
          </p:cNvPr>
          <p:cNvSpPr/>
          <p:nvPr/>
        </p:nvSpPr>
        <p:spPr>
          <a:xfrm>
            <a:off x="869577" y="1365403"/>
            <a:ext cx="10191750" cy="361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	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Vlad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I.;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Goji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G.;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Dinulică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F.;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Bartha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S.;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Vasilescu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M.;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Mihăiescu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Consuming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Blackberry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a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Traditional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Nutraceutical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Resource from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High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Anthropogenic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Forests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2019, 10, 246, doi:10.3390/f10030246.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Krauze-Baranowska, M.; Majdan, M.; Hałasa, R.; Głód, D.; Kula, M.;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Fecka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I.; Orzeł, A. The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Antimicrobial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Activity of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Fruits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Cultivar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Varieties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Rubus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Idaeus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Rubus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Occidentalis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Food and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Function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2014, 5, 2536–2541, doi:10.1039/c4fo00129j. 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Rojas-Vera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J.;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Patel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 V.;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Dacke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C.G.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Relaxant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Activity of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Raspberry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Rubus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Idaeus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Leaf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Extract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Guinea-Pig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Ileum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Vitro.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Phytotherapy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Research 2002, 16, 665–668, doi:10.1002/ptr.1040. </a:t>
            </a:r>
          </a:p>
          <a:p>
            <a:pPr marL="800100" indent="-342900">
              <a:lnSpc>
                <a:spcPct val="150000"/>
              </a:lnSpc>
              <a:spcAft>
                <a:spcPts val="0"/>
              </a:spcAft>
              <a:buAutoNum type="arabicPeriod" startAt="4"/>
            </a:pP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Kucharski, Ł.; Cybulska, K.; Kucharska, E.; Nowak, A.; Pełech, R.; Klimowicz, A.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Biologically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Active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Preparations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the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Leaves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Wild Plant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Species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Genus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Rubus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Molecules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2022, 27, 5486, doi:10.3390/molecules27175486.</a:t>
            </a:r>
          </a:p>
          <a:p>
            <a:pPr marL="800100" indent="-342900">
              <a:lnSpc>
                <a:spcPct val="150000"/>
              </a:lnSpc>
              <a:spcAft>
                <a:spcPts val="0"/>
              </a:spcAft>
              <a:buAutoNum type="arabicPeriod" startAt="4"/>
            </a:pP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Kucharski, Ł.; Kucharska, E.; Muzykiewicz-Szymańska, A.; Nowak, A.; Pełech, R.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Chemical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Composition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Antioxidant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Potential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Antimicrobial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Activity of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Novel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Antiseptic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Lotion from the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Leaves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pl-PL" sz="1400" i="1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Betula</a:t>
            </a:r>
            <a:r>
              <a:rPr lang="pl-PL" sz="1400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i="1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pendula</a:t>
            </a:r>
            <a:r>
              <a:rPr lang="pl-PL" sz="1400" i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i="1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Roth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2025,15,3658, doi:10.3390/app15073658</a:t>
            </a:r>
          </a:p>
        </p:txBody>
      </p:sp>
    </p:spTree>
    <p:extLst>
      <p:ext uri="{BB962C8B-B14F-4D97-AF65-F5344CB8AC3E}">
        <p14:creationId xmlns:p14="http://schemas.microsoft.com/office/powerpoint/2010/main" val="1302390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650A6C1B-AB18-47E8-95C2-0AAEBBD495AE}"/>
              </a:ext>
            </a:extLst>
          </p:cNvPr>
          <p:cNvSpPr txBox="1">
            <a:spLocks/>
          </p:cNvSpPr>
          <p:nvPr/>
        </p:nvSpPr>
        <p:spPr>
          <a:xfrm>
            <a:off x="2880335" y="162121"/>
            <a:ext cx="5849470" cy="836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4000" b="1" i="1" u="sng" dirty="0">
                <a:solidFill>
                  <a:srgbClr val="002060"/>
                </a:solidFill>
                <a:effectLst/>
              </a:rPr>
              <a:t>Srebrny medal i nagroda specjalna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9C0A03C-EC89-4C3C-824C-35EF07D661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" t="2646" b="9624"/>
          <a:stretch/>
        </p:blipFill>
        <p:spPr>
          <a:xfrm>
            <a:off x="286144" y="1085395"/>
            <a:ext cx="5188382" cy="348593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F143661-79DA-4D88-A717-94E88BA8CA0E}"/>
              </a:ext>
            </a:extLst>
          </p:cNvPr>
          <p:cNvSpPr txBox="1"/>
          <p:nvPr/>
        </p:nvSpPr>
        <p:spPr>
          <a:xfrm>
            <a:off x="38884" y="4571334"/>
            <a:ext cx="54356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i="1" dirty="0">
                <a:solidFill>
                  <a:srgbClr val="C00000"/>
                </a:solidFill>
              </a:rPr>
              <a:t>Nagroda specjalna na IPITEX 2023 przyznana przez Croatia International Invention Show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EA84052-FCC2-41E7-82BA-1C7BBEC8AC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2" b="3697"/>
          <a:stretch/>
        </p:blipFill>
        <p:spPr>
          <a:xfrm>
            <a:off x="6095999" y="1056853"/>
            <a:ext cx="5230863" cy="3514481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5A8A0805-2D78-4B1E-A605-0BDDE06EEA08}"/>
              </a:ext>
            </a:extLst>
          </p:cNvPr>
          <p:cNvSpPr txBox="1"/>
          <p:nvPr/>
        </p:nvSpPr>
        <p:spPr>
          <a:xfrm>
            <a:off x="5721786" y="45713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i="1" dirty="0">
                <a:solidFill>
                  <a:srgbClr val="002060"/>
                </a:solidFill>
              </a:rPr>
              <a:t>Srebrny Medal na IPTEX 2023 przyznany przez </a:t>
            </a:r>
          </a:p>
          <a:p>
            <a:pPr algn="ctr"/>
            <a:r>
              <a:rPr lang="pl-PL" b="1" i="1" dirty="0">
                <a:solidFill>
                  <a:srgbClr val="002060"/>
                </a:solidFill>
              </a:rPr>
              <a:t>National Research Council of Thailand (po prawej)</a:t>
            </a:r>
          </a:p>
        </p:txBody>
      </p:sp>
    </p:spTree>
    <p:extLst>
      <p:ext uri="{BB962C8B-B14F-4D97-AF65-F5344CB8AC3E}">
        <p14:creationId xmlns:p14="http://schemas.microsoft.com/office/powerpoint/2010/main" val="702349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02C66BDA-F464-441B-B783-F3C9A1B2384B}"/>
              </a:ext>
            </a:extLst>
          </p:cNvPr>
          <p:cNvSpPr txBox="1"/>
          <p:nvPr/>
        </p:nvSpPr>
        <p:spPr>
          <a:xfrm>
            <a:off x="1013759" y="2186789"/>
            <a:ext cx="9513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0" b="1" i="1" dirty="0">
                <a:solidFill>
                  <a:schemeClr val="accent6">
                    <a:lumMod val="50000"/>
                  </a:schemeClr>
                </a:solidFill>
              </a:rPr>
              <a:t>DZIĘKUJĘ ZA UWAGĘ</a:t>
            </a:r>
            <a:endParaRPr lang="pl-PL" sz="8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D81C3E1-0981-49C4-B640-A8A4DBC2239A}"/>
              </a:ext>
            </a:extLst>
          </p:cNvPr>
          <p:cNvSpPr txBox="1"/>
          <p:nvPr/>
        </p:nvSpPr>
        <p:spPr>
          <a:xfrm>
            <a:off x="3547782" y="400782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002060"/>
                </a:solidFill>
                <a:effectLst/>
                <a:latin typeface="Aktiv Grotesk Ex Thin" panose="020B0404020203020204"/>
                <a:ea typeface="Times New Roman" panose="02020603050405020304" pitchFamily="18" charset="0"/>
              </a:rPr>
              <a:t>e-mail: Lukasz.kucharski@pum.edu.pl</a:t>
            </a:r>
            <a:endParaRPr lang="pl-PL" sz="1800" b="1" dirty="0">
              <a:solidFill>
                <a:srgbClr val="002060"/>
              </a:solidFill>
              <a:effectLst/>
              <a:latin typeface="Activ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71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E8EFA11F-3291-48F1-B3AC-6EC2DFDFC1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22211" y="229735"/>
            <a:ext cx="9485313" cy="663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Liście jeżyny </a:t>
            </a:r>
            <a:r>
              <a:rPr lang="pl-PL" sz="3600" b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(</a:t>
            </a:r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R. fruticosus </a:t>
            </a:r>
            <a:r>
              <a:rPr lang="pl-PL" sz="3600" b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L.) 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7C68AF2-F142-41F7-B482-82CA72B2E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265238"/>
            <a:ext cx="11518900" cy="4322762"/>
          </a:xfrm>
        </p:spPr>
        <p:txBody>
          <a:bodyPr>
            <a:normAutofit/>
          </a:bodyPr>
          <a:lstStyle/>
          <a:p>
            <a:r>
              <a:rPr lang="pl-PL" sz="1800" dirty="0">
                <a:solidFill>
                  <a:srgbClr val="C00000"/>
                </a:solidFill>
                <a:latin typeface="Calibri "/>
              </a:rPr>
              <a:t>posiadają właściwości moczopędne, </a:t>
            </a:r>
          </a:p>
          <a:p>
            <a:r>
              <a:rPr lang="pl-PL" sz="1800" dirty="0">
                <a:solidFill>
                  <a:srgbClr val="002060"/>
                </a:solidFill>
                <a:latin typeface="Calibri "/>
              </a:rPr>
              <a:t>stosowane w leczeniu biegunki, zapaleniu pęcherza moczowego, </a:t>
            </a:r>
          </a:p>
          <a:p>
            <a:r>
              <a:rPr lang="pl-PL" sz="1800" dirty="0">
                <a:solidFill>
                  <a:srgbClr val="C00000"/>
                </a:solidFill>
                <a:latin typeface="Calibri "/>
              </a:rPr>
              <a:t>wspomagają działanie przeciwcukrzycowe,</a:t>
            </a:r>
          </a:p>
          <a:p>
            <a:r>
              <a:rPr lang="pl-PL" sz="1800" dirty="0">
                <a:solidFill>
                  <a:srgbClr val="002060"/>
                </a:solidFill>
                <a:latin typeface="Calibri "/>
              </a:rPr>
              <a:t>stosowane do łagodzenia objawów choroby hemoroidalnej,</a:t>
            </a:r>
          </a:p>
          <a:p>
            <a:r>
              <a:rPr lang="pl-PL" sz="1800" dirty="0">
                <a:solidFill>
                  <a:srgbClr val="C00000"/>
                </a:solidFill>
                <a:latin typeface="Calibri "/>
              </a:rPr>
              <a:t>wspomagają leczenie kaszlu i gorączki, </a:t>
            </a:r>
          </a:p>
          <a:p>
            <a:r>
              <a:rPr lang="pl-PL" sz="1800" dirty="0">
                <a:solidFill>
                  <a:srgbClr val="002060"/>
                </a:solidFill>
                <a:latin typeface="Calibri "/>
              </a:rPr>
              <a:t>zawierają garbniki jako główne składnikami aktywne, których zawartość stanowi około 10% całego składu surowca,</a:t>
            </a:r>
          </a:p>
          <a:p>
            <a:r>
              <a:rPr lang="pl-PL" sz="1800" dirty="0">
                <a:solidFill>
                  <a:srgbClr val="C00000"/>
                </a:solidFill>
                <a:latin typeface="Calibri "/>
              </a:rPr>
              <a:t>całkowita zawartość polifenoli w surowcu roślinnym wynosi nawet 12,6%.</a:t>
            </a:r>
          </a:p>
          <a:p>
            <a:pPr marL="0" indent="0">
              <a:buNone/>
            </a:pPr>
            <a:endParaRPr lang="pl-PL" sz="1800" dirty="0">
              <a:latin typeface="+mn-lt"/>
            </a:endParaRPr>
          </a:p>
        </p:txBody>
      </p:sp>
      <p:pic>
        <p:nvPicPr>
          <p:cNvPr id="6" name="Obraz 5" descr="Obraz zawierający Herbata assam, herbata, jedzenie&#10;&#10;Opis wygenerowany automatycznie">
            <a:extLst>
              <a:ext uri="{FF2B5EF4-FFF2-40B4-BE49-F238E27FC236}">
                <a16:creationId xmlns:a16="http://schemas.microsoft.com/office/drawing/2014/main" id="{2E47C911-3F69-4A78-AACF-C3336329A7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" t="8611" r="7084" b="10417"/>
          <a:stretch/>
        </p:blipFill>
        <p:spPr>
          <a:xfrm>
            <a:off x="8063019" y="3426619"/>
            <a:ext cx="4033645" cy="274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3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5A12DC49-7B77-4129-A752-CEEF50D78B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93711" y="229734"/>
            <a:ext cx="9485313" cy="663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Liście maliny </a:t>
            </a:r>
            <a:r>
              <a:rPr lang="pl-PL" sz="3600" b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(</a:t>
            </a:r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R. idaeus </a:t>
            </a:r>
            <a:r>
              <a:rPr lang="pl-PL" sz="3600" b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L.) 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BBAF59FD-8D2D-4FA8-AC4D-7B2EB6C0A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3375" y="1119188"/>
            <a:ext cx="11676063" cy="4502150"/>
          </a:xfrm>
        </p:spPr>
        <p:txBody>
          <a:bodyPr>
            <a:normAutofit/>
          </a:bodyPr>
          <a:lstStyle/>
          <a:p>
            <a:r>
              <a:rPr lang="pl-PL" sz="1800" dirty="0">
                <a:solidFill>
                  <a:srgbClr val="C00000"/>
                </a:solidFill>
                <a:latin typeface="Calibri "/>
              </a:rPr>
              <a:t>posiadają właściwości moczopędne, tonizujące, ściągające oraz przeciwzapalne, </a:t>
            </a:r>
          </a:p>
          <a:p>
            <a:r>
              <a:rPr lang="pl-PL" sz="1800" dirty="0">
                <a:solidFill>
                  <a:srgbClr val="002060"/>
                </a:solidFill>
                <a:latin typeface="Calibri "/>
              </a:rPr>
              <a:t>wspierają odporność naszego organizmu, </a:t>
            </a:r>
          </a:p>
          <a:p>
            <a:r>
              <a:rPr lang="pl-PL" sz="1800" dirty="0">
                <a:solidFill>
                  <a:srgbClr val="C00000"/>
                </a:solidFill>
                <a:latin typeface="Calibri "/>
              </a:rPr>
              <a:t>wykazują właściwości przeciwutleniające, przeciwzakrzepowe i napotne (polecane w przypadku przeziębienia </a:t>
            </a:r>
            <a:br>
              <a:rPr lang="pl-PL" sz="1800" dirty="0">
                <a:solidFill>
                  <a:srgbClr val="C00000"/>
                </a:solidFill>
                <a:latin typeface="Calibri "/>
              </a:rPr>
            </a:br>
            <a:r>
              <a:rPr lang="pl-PL" sz="1800" dirty="0">
                <a:solidFill>
                  <a:srgbClr val="C00000"/>
                </a:solidFill>
                <a:latin typeface="Calibri "/>
              </a:rPr>
              <a:t>i grypy),</a:t>
            </a:r>
          </a:p>
          <a:p>
            <a:r>
              <a:rPr lang="pl-PL" sz="1800" dirty="0">
                <a:solidFill>
                  <a:srgbClr val="002060"/>
                </a:solidFill>
                <a:latin typeface="Calibri "/>
              </a:rPr>
              <a:t>działają przeciwbakteryjnie, przeciwgorączkowo i przeciwbiegunkowo,</a:t>
            </a:r>
          </a:p>
          <a:p>
            <a:r>
              <a:rPr lang="pl-PL" sz="1800" dirty="0">
                <a:solidFill>
                  <a:srgbClr val="002060"/>
                </a:solidFill>
                <a:latin typeface="Calibri "/>
              </a:rPr>
              <a:t>głównymi składnikami aktywnymi są kwasy organiczne stanowiące około 4,6% całego składu surowca,</a:t>
            </a:r>
          </a:p>
          <a:p>
            <a:r>
              <a:rPr lang="pl-PL" sz="1800" dirty="0">
                <a:solidFill>
                  <a:schemeClr val="accent6">
                    <a:lumMod val="50000"/>
                  </a:schemeClr>
                </a:solidFill>
                <a:latin typeface="Calibri "/>
              </a:rPr>
              <a:t>całkowita zawartość polifenoli wynosi 1,4%</a:t>
            </a:r>
            <a:r>
              <a:rPr lang="pl-PL" sz="18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pl-PL" sz="1800" dirty="0">
              <a:latin typeface="+mn-lt"/>
            </a:endParaRPr>
          </a:p>
        </p:txBody>
      </p:sp>
      <p:pic>
        <p:nvPicPr>
          <p:cNvPr id="7" name="Obraz 6" descr="Obraz zawierający Herbata assam, Herbata darjeeling, herbata, Pouchong&#10;&#10;Opis wygenerowany automatycznie">
            <a:extLst>
              <a:ext uri="{FF2B5EF4-FFF2-40B4-BE49-F238E27FC236}">
                <a16:creationId xmlns:a16="http://schemas.microsoft.com/office/drawing/2014/main" id="{839949A5-0D77-4CB0-B8EF-3A5E616166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9305" r="1459" b="12222"/>
          <a:stretch/>
        </p:blipFill>
        <p:spPr>
          <a:xfrm>
            <a:off x="6570747" y="3167859"/>
            <a:ext cx="5107886" cy="309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3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DFB91B-709E-4877-9C6E-58F5DE9FD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7782" y="1134836"/>
            <a:ext cx="11325696" cy="3771048"/>
          </a:xfrm>
        </p:spPr>
        <p:txBody>
          <a:bodyPr>
            <a:normAutofit/>
          </a:bodyPr>
          <a:lstStyle/>
          <a:p>
            <a:r>
              <a:rPr lang="pl-PL" sz="1900" dirty="0">
                <a:solidFill>
                  <a:srgbClr val="C00000"/>
                </a:solidFill>
                <a:latin typeface="Calibri "/>
              </a:rPr>
              <a:t>posiadają właściwości moczopędne, tonizujące, stosowane są do wymuszania diurezy przy schorzeniach zapalnych pęcherza moczowego,</a:t>
            </a:r>
          </a:p>
          <a:p>
            <a:r>
              <a:rPr lang="pl-PL" sz="1900" dirty="0">
                <a:solidFill>
                  <a:srgbClr val="002060"/>
                </a:solidFill>
                <a:latin typeface="Calibri "/>
              </a:rPr>
              <a:t>zapobiega tworzeniu się kamieni w pęcherzu i nerkach, </a:t>
            </a:r>
          </a:p>
          <a:p>
            <a:r>
              <a:rPr lang="pl-PL" sz="1900" dirty="0">
                <a:solidFill>
                  <a:srgbClr val="C00000"/>
                </a:solidFill>
                <a:latin typeface="Calibri "/>
              </a:rPr>
              <a:t>wykazują działanie przeciwświądowe, można je stosować w wypryskach , łuszczycy i innych chorobach skóry,</a:t>
            </a:r>
          </a:p>
          <a:p>
            <a:r>
              <a:rPr lang="pl-PL" sz="1900" dirty="0">
                <a:solidFill>
                  <a:srgbClr val="002060"/>
                </a:solidFill>
                <a:latin typeface="Calibri "/>
              </a:rPr>
              <a:t>łagodzi bóle stawów i mięśni,</a:t>
            </a:r>
          </a:p>
          <a:p>
            <a:r>
              <a:rPr lang="pl-PL" sz="1900" dirty="0">
                <a:solidFill>
                  <a:srgbClr val="002060"/>
                </a:solidFill>
                <a:latin typeface="Calibri "/>
              </a:rPr>
              <a:t>głównymi składnikami aktywnymi są </a:t>
            </a:r>
            <a:r>
              <a:rPr lang="pl-PL" sz="1900" dirty="0" err="1">
                <a:solidFill>
                  <a:srgbClr val="002060"/>
                </a:solidFill>
                <a:latin typeface="Calibri "/>
              </a:rPr>
              <a:t>hiperozyd</a:t>
            </a:r>
            <a:r>
              <a:rPr lang="pl-PL" sz="1900" dirty="0">
                <a:solidFill>
                  <a:srgbClr val="002060"/>
                </a:solidFill>
                <a:latin typeface="Calibri "/>
              </a:rPr>
              <a:t>, i kwercetyna oraz glikozydy </a:t>
            </a:r>
            <a:r>
              <a:rPr lang="pl-PL" sz="1900" dirty="0" err="1">
                <a:solidFill>
                  <a:srgbClr val="002060"/>
                </a:solidFill>
                <a:latin typeface="Calibri "/>
              </a:rPr>
              <a:t>flawonoidowe</a:t>
            </a:r>
            <a:r>
              <a:rPr lang="pl-PL" sz="1900" dirty="0">
                <a:solidFill>
                  <a:srgbClr val="002060"/>
                </a:solidFill>
                <a:latin typeface="Calibri "/>
              </a:rPr>
              <a:t> które stanowią 1,5% suchej masy surowca,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B007A498-9402-43DE-8C0B-85B16348F4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59025" y="17463"/>
            <a:ext cx="9485313" cy="663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Liście brzozy </a:t>
            </a:r>
            <a:r>
              <a:rPr lang="pl-PL" sz="3600" b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(</a:t>
            </a:r>
            <a:r>
              <a:rPr lang="pl-PL" sz="3600" b="1" i="1" u="sng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Folium</a:t>
            </a:r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 </a:t>
            </a:r>
            <a:r>
              <a:rPr lang="pl-PL" sz="3600" b="1" i="1" u="sng" dirty="0" err="1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betulae</a:t>
            </a:r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)</a:t>
            </a:r>
            <a:endParaRPr lang="pl-PL" sz="3600" b="1" u="sng" dirty="0">
              <a:solidFill>
                <a:schemeClr val="accent6">
                  <a:lumMod val="50000"/>
                </a:schemeClr>
              </a:solidFill>
              <a:effectLst/>
              <a:latin typeface="+mn-lt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0F1C68F-9859-4BD9-B900-9B79DB14B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218" y="3510658"/>
            <a:ext cx="4236260" cy="239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56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C3858F4E-EE0E-47C0-9098-C1EFE1C07F2A}"/>
              </a:ext>
            </a:extLst>
          </p:cNvPr>
          <p:cNvSpPr txBox="1">
            <a:spLocks/>
          </p:cNvSpPr>
          <p:nvPr/>
        </p:nvSpPr>
        <p:spPr>
          <a:xfrm>
            <a:off x="2737234" y="150962"/>
            <a:ext cx="6195452" cy="836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34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Naturalne preparaty biobójcze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1D7293A-8618-46D4-B402-AB86AA32E6C2}"/>
              </a:ext>
            </a:extLst>
          </p:cNvPr>
          <p:cNvSpPr/>
          <p:nvPr/>
        </p:nvSpPr>
        <p:spPr>
          <a:xfrm>
            <a:off x="333615" y="906212"/>
            <a:ext cx="10606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W naszych badaniach oceniliśmy aktywność bakteriobójczą preparatów (w oparciu o normę PN-EN 13697:2015) uzyskanych z liści jeżyny (</a:t>
            </a:r>
            <a:r>
              <a:rPr lang="pl-PL" i="1" dirty="0">
                <a:solidFill>
                  <a:srgbClr val="002060"/>
                </a:solidFill>
              </a:rPr>
              <a:t>R. fruticosus </a:t>
            </a:r>
            <a:r>
              <a:rPr lang="pl-PL" dirty="0">
                <a:solidFill>
                  <a:srgbClr val="002060"/>
                </a:solidFill>
              </a:rPr>
              <a:t>L.), maliny (</a:t>
            </a:r>
            <a:r>
              <a:rPr lang="pl-PL" i="1" dirty="0">
                <a:solidFill>
                  <a:srgbClr val="002060"/>
                </a:solidFill>
              </a:rPr>
              <a:t>R. idaeus </a:t>
            </a:r>
            <a:r>
              <a:rPr lang="pl-PL" dirty="0">
                <a:solidFill>
                  <a:srgbClr val="002060"/>
                </a:solidFill>
              </a:rPr>
              <a:t>L.) i brzozy (</a:t>
            </a:r>
            <a:r>
              <a:rPr lang="pl-PL" i="1" dirty="0" err="1">
                <a:solidFill>
                  <a:srgbClr val="002060"/>
                </a:solidFill>
              </a:rPr>
              <a:t>Folium</a:t>
            </a:r>
            <a:r>
              <a:rPr lang="pl-PL" i="1" dirty="0">
                <a:solidFill>
                  <a:srgbClr val="002060"/>
                </a:solidFill>
              </a:rPr>
              <a:t> </a:t>
            </a:r>
            <a:r>
              <a:rPr lang="pl-PL" i="1" dirty="0" err="1">
                <a:solidFill>
                  <a:srgbClr val="002060"/>
                </a:solidFill>
              </a:rPr>
              <a:t>betulae</a:t>
            </a:r>
            <a:r>
              <a:rPr lang="pl-PL" dirty="0">
                <a:solidFill>
                  <a:srgbClr val="002060"/>
                </a:solidFill>
              </a:rPr>
              <a:t>).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2AC71A5-0F8E-4941-AE70-6729DA89D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15" y="1552543"/>
            <a:ext cx="4205728" cy="501795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88F6AA3-EDC0-4F4E-85E7-C7D8D140D23F}"/>
              </a:ext>
            </a:extLst>
          </p:cNvPr>
          <p:cNvSpPr txBox="1"/>
          <p:nvPr/>
        </p:nvSpPr>
        <p:spPr>
          <a:xfrm>
            <a:off x="4610274" y="1836162"/>
            <a:ext cx="45461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u="sng" dirty="0"/>
              <a:t>Preparaty roślinne z liści otrzymano w następujący sposób:</a:t>
            </a:r>
          </a:p>
          <a:p>
            <a:endParaRPr lang="pl-PL" sz="1400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C00000"/>
                </a:solidFill>
              </a:rPr>
              <a:t>5,0 g wysuszonego materiału roślinnego i 45 mL etanolu o stężeniu 70 g/100 mL wprowadzono do kolby stożkowej i przeprowadzono ekstrakcję metodą wspomaganą ultradźwiękami z wykorzystaniem łaźni ultradźwiękowej o częstotliwości 40 kHz przez 1 h [4,5],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1400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C00000"/>
                </a:solidFill>
              </a:rPr>
              <a:t>Tak przygotowany ekstrakt poddano trzystopniowej filtracji z wykorzystaniem odpowiednich systemów filtracyjnych w celu szybkiego oddzielenia materiału roślinnego od ekstraktu, przy jednoczesnym zachowaniu wysokiego potencjału antyoksydacyjnego,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sz="1400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C00000"/>
                </a:solidFill>
              </a:rPr>
              <a:t>Przefiltrowany ekstrakt poddano badaniom mikrobiologicznym w celu potwierdzenia jego skuteczności i umieszczono w odpowiednio przygotowanych pojemnikach [4,5],</a:t>
            </a:r>
          </a:p>
        </p:txBody>
      </p:sp>
      <p:pic>
        <p:nvPicPr>
          <p:cNvPr id="10" name="Obraz 9" descr="Obraz zawierający tekst, w pomieszczeniu, zlew, Roztwór&#10;&#10;Opis wygenerowany automatycznie">
            <a:extLst>
              <a:ext uri="{FF2B5EF4-FFF2-40B4-BE49-F238E27FC236}">
                <a16:creationId xmlns:a16="http://schemas.microsoft.com/office/drawing/2014/main" id="{0B526F8E-7C5B-46F2-A4F2-CDC2FAA570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0" t="15709" r="14769" b="29584"/>
          <a:stretch/>
        </p:blipFill>
        <p:spPr>
          <a:xfrm>
            <a:off x="9093592" y="4004372"/>
            <a:ext cx="2355456" cy="2257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2103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E022C1F1-F43A-4C22-8C2A-810E35A5EC8C}"/>
              </a:ext>
            </a:extLst>
          </p:cNvPr>
          <p:cNvSpPr txBox="1">
            <a:spLocks/>
          </p:cNvSpPr>
          <p:nvPr/>
        </p:nvSpPr>
        <p:spPr>
          <a:xfrm>
            <a:off x="65314" y="987424"/>
            <a:ext cx="9961617" cy="17951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solidFill>
                  <a:srgbClr val="002060"/>
                </a:solidFill>
              </a:rPr>
              <a:t>Jednym z kluczowych elementów zapobiegania rozwojowi zakażeń jest stosowanie środków dezynfekcyjnych zawierających substancje biobójcze, zdolne do usuwania drobnoustrojów lub zahamowania ich wzrostu zarówno na skórze, jak i powierzchniach abiotycznych [1-3], </a:t>
            </a:r>
          </a:p>
          <a:p>
            <a:r>
              <a:rPr lang="pl-PL" sz="1800" dirty="0">
                <a:solidFill>
                  <a:schemeClr val="accent6">
                    <a:lumMod val="50000"/>
                  </a:schemeClr>
                </a:solidFill>
              </a:rPr>
              <a:t>Na rynku polskim, jak i europejskim, obserwuje się deficyt preparatów, które wykazywałyby aktywność przeciwdrobnoustrojową, a jednocześnie byłyby przygotowane z ogólnodostępnych surowców roślinnych,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solidFill>
                <a:srgbClr val="002060"/>
              </a:solidFill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67EFCA76-35A2-41D2-8726-FE7A13D46278}"/>
              </a:ext>
            </a:extLst>
          </p:cNvPr>
          <p:cNvSpPr txBox="1">
            <a:spLocks/>
          </p:cNvSpPr>
          <p:nvPr/>
        </p:nvSpPr>
        <p:spPr>
          <a:xfrm>
            <a:off x="2737234" y="150962"/>
            <a:ext cx="6195452" cy="836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34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Naturalne preparaty biobójcze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F9C36A8-D6D5-4B02-90BB-6C4214F4C15A}"/>
              </a:ext>
            </a:extLst>
          </p:cNvPr>
          <p:cNvSpPr txBox="1">
            <a:spLocks/>
          </p:cNvSpPr>
          <p:nvPr/>
        </p:nvSpPr>
        <p:spPr>
          <a:xfrm>
            <a:off x="143259" y="2749936"/>
            <a:ext cx="7323958" cy="2097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>
                <a:solidFill>
                  <a:srgbClr val="002060"/>
                </a:solidFill>
                <a:latin typeface="+mn-lt"/>
              </a:rPr>
              <a:t>Nasze wcześniejsze badania wykazały, że preparaty uzyskane z liści </a:t>
            </a:r>
            <a:br>
              <a:rPr lang="pl-PL" sz="1800" dirty="0">
                <a:solidFill>
                  <a:srgbClr val="002060"/>
                </a:solidFill>
                <a:latin typeface="+mn-lt"/>
              </a:rPr>
            </a:br>
            <a:r>
              <a:rPr lang="pl-PL" sz="1800" dirty="0">
                <a:solidFill>
                  <a:srgbClr val="002060"/>
                </a:solidFill>
                <a:latin typeface="+mn-lt"/>
              </a:rPr>
              <a:t>roślin z rodzaju </a:t>
            </a:r>
            <a:r>
              <a:rPr lang="pl-PL" sz="1800" i="1" dirty="0">
                <a:solidFill>
                  <a:srgbClr val="002060"/>
                </a:solidFill>
                <a:latin typeface="+mn-lt"/>
              </a:rPr>
              <a:t>Rubus </a:t>
            </a:r>
            <a:r>
              <a:rPr lang="pl-PL" sz="1800" dirty="0">
                <a:solidFill>
                  <a:srgbClr val="002060"/>
                </a:solidFill>
                <a:latin typeface="+mn-lt"/>
              </a:rPr>
              <a:t>(ze względu na zawartość związków fenolowych) charakteryzują się wysokim potencjałem przeciwutleniającym [4], </a:t>
            </a:r>
          </a:p>
          <a:p>
            <a:r>
              <a:rPr lang="pl-PL" sz="180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Wysoka zawartość polifenoli jest kluczowym parametrem odpowiedzialnym za skuteczną aktywność biologiczną tych preparatów.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solidFill>
                <a:srgbClr val="002060"/>
              </a:solidFill>
              <a:latin typeface="+mn-lt"/>
            </a:endParaRPr>
          </a:p>
          <a:p>
            <a:endParaRPr lang="pl-PL" sz="18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74F57C1-E096-45FB-8682-5AA3AA3450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172" t="22222" r="11262" b="16111"/>
          <a:stretch/>
        </p:blipFill>
        <p:spPr>
          <a:xfrm>
            <a:off x="7105650" y="2475333"/>
            <a:ext cx="5086350" cy="3200150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161722BC-B251-43A7-B0F8-0EBDBB4461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385227"/>
              </p:ext>
            </p:extLst>
          </p:nvPr>
        </p:nvGraphicFramePr>
        <p:xfrm>
          <a:off x="1570865" y="4545105"/>
          <a:ext cx="4107179" cy="994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5633">
                  <a:extLst>
                    <a:ext uri="{9D8B030D-6E8A-4147-A177-3AD203B41FA5}">
                      <a16:colId xmlns:a16="http://schemas.microsoft.com/office/drawing/2014/main" val="1487709828"/>
                    </a:ext>
                  </a:extLst>
                </a:gridCol>
                <a:gridCol w="1087182">
                  <a:extLst>
                    <a:ext uri="{9D8B030D-6E8A-4147-A177-3AD203B41FA5}">
                      <a16:colId xmlns:a16="http://schemas.microsoft.com/office/drawing/2014/main" val="4277811800"/>
                    </a:ext>
                  </a:extLst>
                </a:gridCol>
                <a:gridCol w="1087182">
                  <a:extLst>
                    <a:ext uri="{9D8B030D-6E8A-4147-A177-3AD203B41FA5}">
                      <a16:colId xmlns:a16="http://schemas.microsoft.com/office/drawing/2014/main" val="2481819823"/>
                    </a:ext>
                  </a:extLst>
                </a:gridCol>
                <a:gridCol w="1087182">
                  <a:extLst>
                    <a:ext uri="{9D8B030D-6E8A-4147-A177-3AD203B41FA5}">
                      <a16:colId xmlns:a16="http://schemas.microsoft.com/office/drawing/2014/main" val="3475441767"/>
                    </a:ext>
                  </a:extLst>
                </a:gridCol>
              </a:tblGrid>
              <a:tr h="314960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AA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TPC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5398502"/>
                  </a:ext>
                </a:extLst>
              </a:tr>
              <a:tr h="184150">
                <a:tc rowSpan="3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Birch preparation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DPPH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FRAP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F-C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8079760"/>
                  </a:ext>
                </a:extLst>
              </a:tr>
              <a:tr h="18415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(mg Tx/g dry raw material)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(mg GA/g dry raw material)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39483147"/>
                  </a:ext>
                </a:extLst>
              </a:tr>
              <a:tr h="17653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32 ± 6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640 ± 10</a:t>
                      </a:r>
                      <a:endParaRPr lang="pl-PL" sz="1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52 ± 2</a:t>
                      </a:r>
                      <a:endParaRPr lang="pl-PL" sz="1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27316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044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7EFCA76-35A2-41D2-8726-FE7A13D46278}"/>
              </a:ext>
            </a:extLst>
          </p:cNvPr>
          <p:cNvSpPr txBox="1">
            <a:spLocks/>
          </p:cNvSpPr>
          <p:nvPr/>
        </p:nvSpPr>
        <p:spPr>
          <a:xfrm>
            <a:off x="2737234" y="150961"/>
            <a:ext cx="8006966" cy="1236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34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Naturalne </a:t>
            </a:r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</a:rPr>
              <a:t>Preparaty na bazie</a:t>
            </a:r>
          </a:p>
          <a:p>
            <a:pPr algn="ctr"/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</a:rPr>
              <a:t> </a:t>
            </a:r>
            <a:r>
              <a:rPr lang="pl-PL" sz="3200" b="1" i="1" u="sng" dirty="0">
                <a:solidFill>
                  <a:schemeClr val="accent6">
                    <a:lumMod val="50000"/>
                  </a:schemeClr>
                </a:solidFill>
                <a:effectLst/>
              </a:rPr>
              <a:t>liści jeżyny „JEŻYNA”  maliny „MALINA” i brzozy „BRZOZA”</a:t>
            </a:r>
          </a:p>
          <a:p>
            <a:pPr algn="ctr"/>
            <a:r>
              <a:rPr lang="pl-PL" sz="3600" b="1" i="1" u="sng" dirty="0">
                <a:solidFill>
                  <a:schemeClr val="accent6">
                    <a:lumMod val="50000"/>
                  </a:schemeClr>
                </a:solidFill>
                <a:effectLst/>
              </a:rPr>
              <a:t> badania wstępne [4]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9995414-611D-4DD6-B05F-E35C5D99D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88" y="1192976"/>
            <a:ext cx="11723624" cy="524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35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7EFCA76-35A2-41D2-8726-FE7A13D46278}"/>
              </a:ext>
            </a:extLst>
          </p:cNvPr>
          <p:cNvSpPr txBox="1">
            <a:spLocks/>
          </p:cNvSpPr>
          <p:nvPr/>
        </p:nvSpPr>
        <p:spPr>
          <a:xfrm>
            <a:off x="2737234" y="150962"/>
            <a:ext cx="6195452" cy="836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tiv Grotesk Ex Thin" panose="020B0404020203020204" pitchFamily="34" charset="0"/>
                <a:ea typeface="Aktiv Grotesk Ex Thin" panose="020B0404020203020204" pitchFamily="34" charset="0"/>
                <a:cs typeface="Aktiv Grotesk Ex Thin" panose="020B0404020203020204" pitchFamily="34" charset="0"/>
              </a:defRPr>
            </a:lvl1pPr>
          </a:lstStyle>
          <a:p>
            <a:pPr algn="ctr"/>
            <a:r>
              <a:rPr lang="pl-PL" sz="3400" b="1" i="1" u="sng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Naturalne preparaty biobójcze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BFA8403-0EDD-4430-A8C7-17A77FF80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02351"/>
              </p:ext>
            </p:extLst>
          </p:nvPr>
        </p:nvGraphicFramePr>
        <p:xfrm>
          <a:off x="1658920" y="1323726"/>
          <a:ext cx="9123045" cy="2773299"/>
        </p:xfrm>
        <a:graphic>
          <a:graphicData uri="http://schemas.openxmlformats.org/drawingml/2006/table">
            <a:tbl>
              <a:tblPr/>
              <a:tblGrid>
                <a:gridCol w="1264920">
                  <a:extLst>
                    <a:ext uri="{9D8B030D-6E8A-4147-A177-3AD203B41FA5}">
                      <a16:colId xmlns:a16="http://schemas.microsoft.com/office/drawing/2014/main" val="1349235967"/>
                    </a:ext>
                  </a:extLst>
                </a:gridCol>
                <a:gridCol w="979805">
                  <a:extLst>
                    <a:ext uri="{9D8B030D-6E8A-4147-A177-3AD203B41FA5}">
                      <a16:colId xmlns:a16="http://schemas.microsoft.com/office/drawing/2014/main" val="449362581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160155408"/>
                    </a:ext>
                  </a:extLst>
                </a:gridCol>
                <a:gridCol w="1122680">
                  <a:extLst>
                    <a:ext uri="{9D8B030D-6E8A-4147-A177-3AD203B41FA5}">
                      <a16:colId xmlns:a16="http://schemas.microsoft.com/office/drawing/2014/main" val="243413131"/>
                    </a:ext>
                  </a:extLst>
                </a:gridCol>
                <a:gridCol w="1122680">
                  <a:extLst>
                    <a:ext uri="{9D8B030D-6E8A-4147-A177-3AD203B41FA5}">
                      <a16:colId xmlns:a16="http://schemas.microsoft.com/office/drawing/2014/main" val="1485375078"/>
                    </a:ext>
                  </a:extLst>
                </a:gridCol>
                <a:gridCol w="1122680">
                  <a:extLst>
                    <a:ext uri="{9D8B030D-6E8A-4147-A177-3AD203B41FA5}">
                      <a16:colId xmlns:a16="http://schemas.microsoft.com/office/drawing/2014/main" val="3173028630"/>
                    </a:ext>
                  </a:extLst>
                </a:gridCol>
                <a:gridCol w="1122680">
                  <a:extLst>
                    <a:ext uri="{9D8B030D-6E8A-4147-A177-3AD203B41FA5}">
                      <a16:colId xmlns:a16="http://schemas.microsoft.com/office/drawing/2014/main" val="649478653"/>
                    </a:ext>
                  </a:extLst>
                </a:gridCol>
                <a:gridCol w="1122680">
                  <a:extLst>
                    <a:ext uri="{9D8B030D-6E8A-4147-A177-3AD203B41FA5}">
                      <a16:colId xmlns:a16="http://schemas.microsoft.com/office/drawing/2014/main" val="1076592880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Organizm testowy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Zawiesina bakterii przeznaczona do badań: N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Badanie walidacyjne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Kontrola z użyciem wody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Procedura badania dla stężeń % (g/v)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9258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937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Pseudomonas aeruginosa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ATCC 15442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217; 219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42; 39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: 6,74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127; 111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11; 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 : 7,06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133; 121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14; 17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 : 7,10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138; 130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13; 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 : 7,13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&gt;100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107; 135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87; 95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8; 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 : 3,08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100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R:4,05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28; 34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1; 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 : 2,49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R:4,64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&gt;7,03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812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Staphylococcus aureus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ATCC 6538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248; 220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39; 36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 : 6,75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136; 119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15; 13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 : 7,12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137; 138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14; 15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 : 7,14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135; 141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12; 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-6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 : 7,14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&gt;300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129; 132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68; 83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29; 22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 : 3,12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R:4,02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33; 37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1; 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pl-PL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Nc : 2,54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:20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R:4,60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&gt;7,04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8675987"/>
                  </a:ext>
                </a:extLst>
              </a:tr>
            </a:tbl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85C22A6D-3FE6-47D7-BE2F-67F9E415039F}"/>
              </a:ext>
            </a:extLst>
          </p:cNvPr>
          <p:cNvSpPr txBox="1"/>
          <p:nvPr/>
        </p:nvSpPr>
        <p:spPr>
          <a:xfrm>
            <a:off x="1128489" y="4156328"/>
            <a:ext cx="10183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spcAft>
                <a:spcPts val="0"/>
              </a:spcAft>
            </a:pPr>
            <a:r>
              <a:rPr lang="pl-PL" sz="15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Działanie bakteriobójcze </a:t>
            </a:r>
            <a:r>
              <a:rPr lang="pl-PL" sz="15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preparatu biobójczego ETANOLU </a:t>
            </a:r>
            <a:r>
              <a:rPr lang="pl-PL" sz="15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powierzchniach w warunkach ogólnego stosowania wobec szczepu </a:t>
            </a:r>
            <a:r>
              <a:rPr lang="pl-PL" sz="15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Pseudomonas</a:t>
            </a:r>
            <a:r>
              <a:rPr lang="pl-PL" sz="15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l-PL" sz="15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aeruginosa</a:t>
            </a:r>
            <a:r>
              <a:rPr lang="pl-PL" sz="15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oraz </a:t>
            </a:r>
            <a:r>
              <a:rPr lang="pl-PL" sz="15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Staphylococcus</a:t>
            </a:r>
            <a:r>
              <a:rPr lang="pl-PL" sz="15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5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aureus</a:t>
            </a:r>
            <a:r>
              <a:rPr lang="pl-PL" sz="15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5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warunkach brudnych  (t = 1 min)</a:t>
            </a:r>
          </a:p>
        </p:txBody>
      </p:sp>
    </p:spTree>
    <p:extLst>
      <p:ext uri="{BB962C8B-B14F-4D97-AF65-F5344CB8AC3E}">
        <p14:creationId xmlns:p14="http://schemas.microsoft.com/office/powerpoint/2010/main" val="1380080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3168FEA-3CA4-4BE7-A076-107DB2BA1E22}"/>
              </a:ext>
            </a:extLst>
          </p:cNvPr>
          <p:cNvSpPr txBox="1"/>
          <p:nvPr/>
        </p:nvSpPr>
        <p:spPr>
          <a:xfrm>
            <a:off x="3031332" y="198531"/>
            <a:ext cx="61293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</a:rPr>
              <a:t>Aktywność bakteriobójcza</a:t>
            </a: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3D846C0-5450-487F-8117-7B3906A1C5C2}"/>
              </a:ext>
            </a:extLst>
          </p:cNvPr>
          <p:cNvSpPr txBox="1"/>
          <p:nvPr/>
        </p:nvSpPr>
        <p:spPr>
          <a:xfrm>
            <a:off x="2931386" y="77193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C00000"/>
                </a:solidFill>
                <a:effectLst/>
              </a:rPr>
              <a:t>Preparat na bazie liści maliny „MALINA”</a:t>
            </a:r>
            <a:endParaRPr lang="pl-PL" sz="2000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A57238BB-534B-4EE4-80DC-2D0083858433}"/>
              </a:ext>
            </a:extLst>
          </p:cNvPr>
          <p:cNvSpPr/>
          <p:nvPr/>
        </p:nvSpPr>
        <p:spPr>
          <a:xfrm>
            <a:off x="1263015" y="3114098"/>
            <a:ext cx="8926103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Działanie bakteriobójcze 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preparatu </a:t>
            </a:r>
            <a:r>
              <a:rPr lang="pl-PL" sz="1100" b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antymikrobiologicznego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MALINA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powierzchniach w warunkach ogólnego stosowania wobec szczepu </a:t>
            </a:r>
            <a:b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Pseudomonas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aeruginosa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warunkach brudnych  (t = 1 min)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F30B2135-0601-4B30-898F-7E44E83695AB}"/>
              </a:ext>
            </a:extLst>
          </p:cNvPr>
          <p:cNvSpPr/>
          <p:nvPr/>
        </p:nvSpPr>
        <p:spPr>
          <a:xfrm>
            <a:off x="1082629" y="5423616"/>
            <a:ext cx="9286874" cy="57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Działanie bakteriobójcze 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preparatu </a:t>
            </a:r>
            <a:r>
              <a:rPr lang="pl-PL" sz="1100" b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antymikrobiologicznego</a:t>
            </a:r>
            <a:r>
              <a:rPr lang="pl-PL" sz="1100" b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MALINA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 powierzchniach w warunkach ogólnego stosowania wobec szczepu </a:t>
            </a: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Staphylococcus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i="1" dirty="0" err="1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aureus</a:t>
            </a:r>
            <a:r>
              <a:rPr lang="pl-PL" sz="1100" i="1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100" dirty="0">
                <a:solidFill>
                  <a:schemeClr val="accent5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 warunkach brudnych  (t = 1 min)</a:t>
            </a:r>
          </a:p>
        </p:txBody>
      </p:sp>
      <p:graphicFrame>
        <p:nvGraphicFramePr>
          <p:cNvPr id="11" name="Symbol zastępczy zawartości 3">
            <a:extLst>
              <a:ext uri="{FF2B5EF4-FFF2-40B4-BE49-F238E27FC236}">
                <a16:creationId xmlns:a16="http://schemas.microsoft.com/office/drawing/2014/main" id="{42A992B5-9B54-411D-8D72-79B03C5B80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6187134"/>
              </p:ext>
            </p:extLst>
          </p:nvPr>
        </p:nvGraphicFramePr>
        <p:xfrm>
          <a:off x="1599324" y="1378520"/>
          <a:ext cx="8419465" cy="1757934"/>
        </p:xfrm>
        <a:graphic>
          <a:graphicData uri="http://schemas.openxmlformats.org/drawingml/2006/table">
            <a:tbl>
              <a:tblPr/>
              <a:tblGrid>
                <a:gridCol w="1035050">
                  <a:extLst>
                    <a:ext uri="{9D8B030D-6E8A-4147-A177-3AD203B41FA5}">
                      <a16:colId xmlns:a16="http://schemas.microsoft.com/office/drawing/2014/main" val="453304884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val="1503029448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461360090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326231826"/>
                    </a:ext>
                  </a:extLst>
                </a:gridCol>
                <a:gridCol w="852170">
                  <a:extLst>
                    <a:ext uri="{9D8B030D-6E8A-4147-A177-3AD203B41FA5}">
                      <a16:colId xmlns:a16="http://schemas.microsoft.com/office/drawing/2014/main" val="1647659260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3755011812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221149926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543615579"/>
                    </a:ext>
                  </a:extLst>
                </a:gridCol>
                <a:gridCol w="935990">
                  <a:extLst>
                    <a:ext uri="{9D8B030D-6E8A-4147-A177-3AD203B41FA5}">
                      <a16:colId xmlns:a16="http://schemas.microsoft.com/office/drawing/2014/main" val="2913134125"/>
                    </a:ext>
                  </a:extLst>
                </a:gridCol>
              </a:tblGrid>
              <a:tr h="0">
                <a:tc gridSpan="9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Procedura badania dla stężeń % (g/v)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514398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402938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309; 298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5,48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100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1,73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312;321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261; 214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5,38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100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1,83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287; 256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183; 179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:102; 97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5,00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100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2,21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177; 198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98; 107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56; 54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4,74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90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2,47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79;83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34; 31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6; 9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3,51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30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3,70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31; 26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9; 11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2,46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R:4,75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&gt;7,11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&gt;7,11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R: &gt;7,11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1730712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7833E403-8E5A-45C0-8A14-2B1B1F7D63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625410"/>
              </p:ext>
            </p:extLst>
          </p:nvPr>
        </p:nvGraphicFramePr>
        <p:xfrm>
          <a:off x="1599324" y="3707129"/>
          <a:ext cx="8419466" cy="1757934"/>
        </p:xfrm>
        <a:graphic>
          <a:graphicData uri="http://schemas.openxmlformats.org/drawingml/2006/table">
            <a:tbl>
              <a:tblPr/>
              <a:tblGrid>
                <a:gridCol w="1074933">
                  <a:extLst>
                    <a:ext uri="{9D8B030D-6E8A-4147-A177-3AD203B41FA5}">
                      <a16:colId xmlns:a16="http://schemas.microsoft.com/office/drawing/2014/main" val="3481072881"/>
                    </a:ext>
                  </a:extLst>
                </a:gridCol>
                <a:gridCol w="984618">
                  <a:extLst>
                    <a:ext uri="{9D8B030D-6E8A-4147-A177-3AD203B41FA5}">
                      <a16:colId xmlns:a16="http://schemas.microsoft.com/office/drawing/2014/main" val="1948168602"/>
                    </a:ext>
                  </a:extLst>
                </a:gridCol>
                <a:gridCol w="894936">
                  <a:extLst>
                    <a:ext uri="{9D8B030D-6E8A-4147-A177-3AD203B41FA5}">
                      <a16:colId xmlns:a16="http://schemas.microsoft.com/office/drawing/2014/main" val="4187421332"/>
                    </a:ext>
                  </a:extLst>
                </a:gridCol>
                <a:gridCol w="895567">
                  <a:extLst>
                    <a:ext uri="{9D8B030D-6E8A-4147-A177-3AD203B41FA5}">
                      <a16:colId xmlns:a16="http://schemas.microsoft.com/office/drawing/2014/main" val="1896371169"/>
                    </a:ext>
                  </a:extLst>
                </a:gridCol>
                <a:gridCol w="847568">
                  <a:extLst>
                    <a:ext uri="{9D8B030D-6E8A-4147-A177-3AD203B41FA5}">
                      <a16:colId xmlns:a16="http://schemas.microsoft.com/office/drawing/2014/main" val="2465707236"/>
                    </a:ext>
                  </a:extLst>
                </a:gridCol>
                <a:gridCol w="930303">
                  <a:extLst>
                    <a:ext uri="{9D8B030D-6E8A-4147-A177-3AD203B41FA5}">
                      <a16:colId xmlns:a16="http://schemas.microsoft.com/office/drawing/2014/main" val="56777944"/>
                    </a:ext>
                  </a:extLst>
                </a:gridCol>
                <a:gridCol w="930303">
                  <a:extLst>
                    <a:ext uri="{9D8B030D-6E8A-4147-A177-3AD203B41FA5}">
                      <a16:colId xmlns:a16="http://schemas.microsoft.com/office/drawing/2014/main" val="3987433393"/>
                    </a:ext>
                  </a:extLst>
                </a:gridCol>
                <a:gridCol w="930303">
                  <a:extLst>
                    <a:ext uri="{9D8B030D-6E8A-4147-A177-3AD203B41FA5}">
                      <a16:colId xmlns:a16="http://schemas.microsoft.com/office/drawing/2014/main" val="3354742257"/>
                    </a:ext>
                  </a:extLst>
                </a:gridCol>
                <a:gridCol w="930935">
                  <a:extLst>
                    <a:ext uri="{9D8B030D-6E8A-4147-A177-3AD203B41FA5}">
                      <a16:colId xmlns:a16="http://schemas.microsoft.com/office/drawing/2014/main" val="2890112336"/>
                    </a:ext>
                  </a:extLst>
                </a:gridCol>
              </a:tblGrid>
              <a:tr h="180703">
                <a:tc gridSpan="9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Procedura badania dla stężeń % (g/v)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051521"/>
                  </a:ext>
                </a:extLst>
              </a:tr>
              <a:tr h="1919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164183"/>
                  </a:ext>
                </a:extLst>
              </a:tr>
              <a:tr h="12623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287; 291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5,46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&gt;100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1,74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&gt;330; &gt;330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256; 284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171; 162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5,22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 : 100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1,98</a:t>
                      </a:r>
                      <a:endParaRPr lang="pl-PL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265; 243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159; 168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91; 86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4,95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100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2,25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183; 199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88; 79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25; 37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3,92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88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3,28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73; 67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29; 22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3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2,85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22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4,35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18; 25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1; 4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2,33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4,87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0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0;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 : &lt;0,10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Nts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: 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 : &gt;7,10</a:t>
                      </a:r>
                      <a:endParaRPr lang="pl-PL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26" marR="416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4586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6660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978A9753-6832-4D29-B559-2C800D0F6F74}" vid="{CE5F0A50-6911-4876-B352-0B5B686BCF42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PUM_szablon prezentacji</Template>
  <TotalTime>327</TotalTime>
  <Words>3063</Words>
  <Application>Microsoft Office PowerPoint</Application>
  <PresentationFormat>Panoramiczny</PresentationFormat>
  <Paragraphs>562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5" baseType="lpstr">
      <vt:lpstr>Activ</vt:lpstr>
      <vt:lpstr>Aktiv Grotesk Ex Thin</vt:lpstr>
      <vt:lpstr>Arial</vt:lpstr>
      <vt:lpstr>Calibri</vt:lpstr>
      <vt:lpstr>Calibri </vt:lpstr>
      <vt:lpstr>Calibri Light</vt:lpstr>
      <vt:lpstr>Palatino Linotype</vt:lpstr>
      <vt:lpstr>Times New Roman</vt:lpstr>
      <vt:lpstr>Wingdings</vt:lpstr>
      <vt:lpstr>Motyw pakietu Office</vt:lpstr>
      <vt:lpstr>Ekstrakty roślinne przyszłością nowoczesnych preparatów biobójczych</vt:lpstr>
      <vt:lpstr>Liście jeżyny (R. fruticosus L.) </vt:lpstr>
      <vt:lpstr>Liście maliny (R. idaeus L.) </vt:lpstr>
      <vt:lpstr>Liście brzozy (Folium betulae)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Ekstrakty roślinne przyszłością nowoczesnych preparatów biobójczych</dc:title>
  <dc:creator>Kucharski Łukasz</dc:creator>
  <cp:lastModifiedBy>Kucharski Łukasz</cp:lastModifiedBy>
  <cp:revision>15</cp:revision>
  <dcterms:created xsi:type="dcterms:W3CDTF">2025-04-01T09:32:36Z</dcterms:created>
  <dcterms:modified xsi:type="dcterms:W3CDTF">2025-04-03T10:18:27Z</dcterms:modified>
</cp:coreProperties>
</file>